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0" r:id="rId1"/>
  </p:sldMasterIdLst>
  <p:sldIdLst>
    <p:sldId id="273" r:id="rId2"/>
    <p:sldId id="294" r:id="rId3"/>
    <p:sldId id="298" r:id="rId4"/>
    <p:sldId id="295" r:id="rId5"/>
    <p:sldId id="299" r:id="rId6"/>
    <p:sldId id="297" r:id="rId7"/>
    <p:sldId id="257" r:id="rId8"/>
    <p:sldId id="274" r:id="rId9"/>
    <p:sldId id="264" r:id="rId10"/>
    <p:sldId id="275" r:id="rId11"/>
    <p:sldId id="277" r:id="rId12"/>
    <p:sldId id="261" r:id="rId13"/>
    <p:sldId id="262" r:id="rId14"/>
    <p:sldId id="281" r:id="rId15"/>
    <p:sldId id="300" r:id="rId16"/>
    <p:sldId id="272" r:id="rId17"/>
    <p:sldId id="263" r:id="rId18"/>
    <p:sldId id="326" r:id="rId19"/>
    <p:sldId id="301" r:id="rId20"/>
    <p:sldId id="266" r:id="rId21"/>
    <p:sldId id="282" r:id="rId22"/>
    <p:sldId id="284" r:id="rId23"/>
    <p:sldId id="289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3" r:id="rId35"/>
    <p:sldId id="293" r:id="rId36"/>
    <p:sldId id="306" r:id="rId37"/>
    <p:sldId id="302" r:id="rId38"/>
    <p:sldId id="303" r:id="rId39"/>
    <p:sldId id="304" r:id="rId40"/>
    <p:sldId id="311" r:id="rId41"/>
    <p:sldId id="309" r:id="rId42"/>
    <p:sldId id="305" r:id="rId43"/>
    <p:sldId id="307" r:id="rId44"/>
    <p:sldId id="324" r:id="rId45"/>
    <p:sldId id="310" r:id="rId46"/>
    <p:sldId id="312" r:id="rId47"/>
    <p:sldId id="308" r:id="rId48"/>
    <p:sldId id="325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62E13-B43B-4121-9274-BD068707D5C6}">
          <p14:sldIdLst>
            <p14:sldId id="273"/>
            <p14:sldId id="294"/>
            <p14:sldId id="298"/>
            <p14:sldId id="295"/>
            <p14:sldId id="299"/>
            <p14:sldId id="297"/>
            <p14:sldId id="257"/>
            <p14:sldId id="274"/>
            <p14:sldId id="264"/>
            <p14:sldId id="275"/>
            <p14:sldId id="277"/>
            <p14:sldId id="261"/>
            <p14:sldId id="262"/>
            <p14:sldId id="281"/>
            <p14:sldId id="300"/>
            <p14:sldId id="272"/>
            <p14:sldId id="263"/>
            <p14:sldId id="326"/>
            <p14:sldId id="301"/>
            <p14:sldId id="266"/>
            <p14:sldId id="282"/>
            <p14:sldId id="284"/>
            <p14:sldId id="289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293"/>
            <p14:sldId id="306"/>
            <p14:sldId id="302"/>
            <p14:sldId id="303"/>
            <p14:sldId id="304"/>
            <p14:sldId id="311"/>
            <p14:sldId id="309"/>
            <p14:sldId id="305"/>
            <p14:sldId id="307"/>
            <p14:sldId id="324"/>
            <p14:sldId id="310"/>
            <p14:sldId id="312"/>
            <p14:sldId id="308"/>
            <p14:sldId id="325"/>
          </p14:sldIdLst>
        </p14:section>
        <p14:section name="Untitled Section" id="{AC39E2D9-2124-42D2-8B4F-00F4362E6F7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0.32621079168198658"/>
          <c:y val="6.4736016628873766E-2"/>
          <c:w val="0.44966399441153976"/>
          <c:h val="0.87286791383219953"/>
        </c:manualLayout>
      </c:layout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/>
              <a:t>FORME DE ÎNVĂȚĂMÂNT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44-4EDB-9C6D-FEAD7FD1F21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44-4EDB-9C6D-FEAD7FD1F21C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44-4EDB-9C6D-FEAD7FD1F2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Sheet1!$A$1:$C$1</c:f>
              <c:strCache>
                <c:ptCount val="3"/>
                <c:pt idx="0">
                  <c:v>LICEU </c:v>
                </c:pt>
                <c:pt idx="1">
                  <c:v>ȘCOALĂ PROFESIONALĂ</c:v>
                </c:pt>
                <c:pt idx="2">
                  <c:v>ȘCOALĂ POSTLICEALĂ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305</c:v>
                </c:pt>
                <c:pt idx="1">
                  <c:v>178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44-4EDB-9C6D-FEAD7FD1F21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5115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956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13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24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519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86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28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61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394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526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461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155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558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09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571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33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796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9646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g"/><Relationship Id="rId7" Type="http://schemas.openxmlformats.org/officeDocument/2006/relationships/image" Target="../media/image2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jpg"/><Relationship Id="rId9" Type="http://schemas.openxmlformats.org/officeDocument/2006/relationships/image" Target="../media/image2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7.jp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6.png"/><Relationship Id="rId5" Type="http://schemas.openxmlformats.org/officeDocument/2006/relationships/image" Target="../media/image55.jpg"/><Relationship Id="rId4" Type="http://schemas.openxmlformats.org/officeDocument/2006/relationships/image" Target="../media/image4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JP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0.jpg"/><Relationship Id="rId5" Type="http://schemas.openxmlformats.org/officeDocument/2006/relationships/image" Target="../media/image59.png"/><Relationship Id="rId4" Type="http://schemas.openxmlformats.org/officeDocument/2006/relationships/image" Target="../media/image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67.jpg"/><Relationship Id="rId7" Type="http://schemas.openxmlformats.org/officeDocument/2006/relationships/image" Target="../media/image7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COLEGIUL TEHNIC „MIHAIL STURDZA”, IAȘI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460395"/>
            <a:ext cx="10131425" cy="4308050"/>
          </a:xfrm>
        </p:spPr>
        <p:txBody>
          <a:bodyPr>
            <a:normAutofit/>
          </a:bodyPr>
          <a:lstStyle/>
          <a:p>
            <a:pPr algn="ctr"/>
            <a:r>
              <a:rPr lang="ro-RO" sz="3600" dirty="0">
                <a:latin typeface="Arial Black" panose="020B0A04020102020204" pitchFamily="34" charset="0"/>
              </a:rPr>
              <a:t>CONSILIUL DE ANALIZĂ </a:t>
            </a:r>
          </a:p>
          <a:p>
            <a:pPr algn="ctr"/>
            <a:r>
              <a:rPr lang="ro-RO" sz="5400" i="1" dirty="0">
                <a:solidFill>
                  <a:srgbClr val="FFFF00"/>
                </a:solidFill>
                <a:latin typeface="Arial Black" panose="020B0A04020102020204" pitchFamily="34" charset="0"/>
              </a:rPr>
              <a:t>STURDZA sau DESPRE VIITOR...</a:t>
            </a:r>
            <a:r>
              <a:rPr lang="ro-RO" sz="5400" dirty="0"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o-RO" sz="3600" dirty="0">
                <a:latin typeface="Arial Black" panose="020B0A04020102020204" pitchFamily="34" charset="0"/>
              </a:rPr>
              <a:t>29 septembrie 2022</a:t>
            </a:r>
          </a:p>
          <a:p>
            <a:pPr algn="r"/>
            <a:r>
              <a:rPr lang="ro-RO" sz="1200" i="1" dirty="0">
                <a:solidFill>
                  <a:srgbClr val="FFFF00"/>
                </a:solidFill>
                <a:latin typeface="Arial Black" panose="020B0A04020102020204" pitchFamily="34" charset="0"/>
              </a:rPr>
              <a:t>NR. de înregistrare 3835 / 29 septembrie 2022</a:t>
            </a:r>
          </a:p>
        </p:txBody>
      </p:sp>
    </p:spTree>
    <p:extLst>
      <p:ext uri="{BB962C8B-B14F-4D97-AF65-F5344CB8AC3E}">
        <p14:creationId xmlns:p14="http://schemas.microsoft.com/office/powerpoint/2010/main" val="4281700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31975"/>
            <a:ext cx="11270529" cy="622169"/>
          </a:xfrm>
        </p:spPr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Ordinea de zi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754144"/>
            <a:ext cx="11642103" cy="5971881"/>
          </a:xfrm>
        </p:spPr>
        <p:txBody>
          <a:bodyPr>
            <a:normAutofit/>
          </a:bodyPr>
          <a:lstStyle/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Raportului de activitate - director - pentru anul școlar 2021 - 2022; 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Raportului de activitate - director adjunct - pentru anul școlar 2021 - 2022; 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activității fiecărei catedre către responsabilul în Comisia pentru curriculum; 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unor documente manageriale - Regulamentul de ordine interioară, Validarea procedurii pentru achiziții; Organigrama, Orarul școlii, Graficul de practică; 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procedurii de acordare a concediului de odihnă, pornind de la structura anului școlar, - fiecare cadru didactic va avea 62 de zile lucrătoare de concediu – cererea de concediu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</a:p>
          <a:p>
            <a:pPr algn="ctr"/>
            <a:endParaRPr lang="ro-RO" sz="14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429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31975"/>
            <a:ext cx="11270529" cy="622169"/>
          </a:xfrm>
        </p:spPr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Ordinea de zi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754144"/>
            <a:ext cx="11642103" cy="5971881"/>
          </a:xfrm>
        </p:spPr>
        <p:txBody>
          <a:bodyPr>
            <a:normAutofit/>
          </a:bodyPr>
          <a:lstStyle/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Raportului de activitate - director - pentru anul școlar 2021 - 2022; </a:t>
            </a:r>
          </a:p>
          <a:p>
            <a:pPr algn="just"/>
            <a:endParaRPr lang="ro-RO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Raportului de activitate - director adjunct - pentru anul școlar 2021 - 2022; </a:t>
            </a:r>
          </a:p>
          <a:p>
            <a:pPr algn="just"/>
            <a:endParaRPr lang="ro-RO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activității fiecărei catedre către responsabilul în Comisia pentru curriculum; </a:t>
            </a:r>
          </a:p>
          <a:p>
            <a:pPr algn="ctr"/>
            <a:endParaRPr lang="ro-RO" sz="14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437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31975"/>
            <a:ext cx="11270529" cy="622169"/>
          </a:xfrm>
        </p:spPr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Ordinea de zi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754144"/>
            <a:ext cx="11642103" cy="5971881"/>
          </a:xfrm>
        </p:spPr>
        <p:txBody>
          <a:bodyPr>
            <a:normAutofit/>
          </a:bodyPr>
          <a:lstStyle/>
          <a:p>
            <a:pPr algn="just"/>
            <a:r>
              <a:rPr lang="ro-RO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Completarea referatelor de necesitate, pentru a stabili Planul proiectului de buget </a:t>
            </a:r>
            <a:r>
              <a:rPr lang="ro-RO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pentur</a:t>
            </a:r>
            <a:r>
              <a:rPr lang="ro-RO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anul școlar viitor; </a:t>
            </a:r>
          </a:p>
          <a:p>
            <a:pPr algn="just"/>
            <a:endParaRPr lang="ro-RO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4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4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31975"/>
            <a:ext cx="11270529" cy="622169"/>
          </a:xfrm>
        </p:spPr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Ordinea de zi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754144"/>
            <a:ext cx="11642103" cy="5971881"/>
          </a:xfrm>
        </p:spPr>
        <p:txBody>
          <a:bodyPr>
            <a:normAutofit/>
          </a:bodyPr>
          <a:lstStyle/>
          <a:p>
            <a:pPr algn="just"/>
            <a:endParaRPr lang="ro-RO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documentelor manageriale - Regulamentul de ordine interioară, Validarea procedurii pentru achiziții; Organigrama, Orarul școlii, Graficul de practică; </a:t>
            </a:r>
          </a:p>
          <a:p>
            <a:pPr algn="ctr"/>
            <a:endParaRPr lang="ro-RO" sz="14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034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31975"/>
            <a:ext cx="11270529" cy="622169"/>
          </a:xfrm>
        </p:spPr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Ordinea de zi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754144"/>
            <a:ext cx="11642103" cy="5971881"/>
          </a:xfrm>
        </p:spPr>
        <p:txBody>
          <a:bodyPr>
            <a:normAutofit/>
          </a:bodyPr>
          <a:lstStyle/>
          <a:p>
            <a:pPr algn="just"/>
            <a:endParaRPr lang="ro-RO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procedurii de acordare a concediului de odihnă - fiecare cadru didactic va avea 62 de zile lucrătoare de concediu – completarea link-ului; </a:t>
            </a:r>
          </a:p>
          <a:p>
            <a:pPr algn="just"/>
            <a:endParaRPr lang="ro-RO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</a:p>
          <a:p>
            <a:pPr algn="ctr"/>
            <a:endParaRPr lang="ro-RO" sz="14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30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065" y="348792"/>
            <a:ext cx="9548859" cy="1395167"/>
          </a:xfrm>
        </p:spPr>
        <p:txBody>
          <a:bodyPr>
            <a:normAutofit/>
          </a:bodyPr>
          <a:lstStyle/>
          <a:p>
            <a:pPr algn="ctr"/>
            <a:r>
              <a:rPr lang="ro-RO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PLANUL DE ȘCOLARIZARE </a:t>
            </a:r>
            <a:br>
              <a:rPr lang="ro-RO" sz="2400" b="1" dirty="0">
                <a:solidFill>
                  <a:srgbClr val="FFFF00"/>
                </a:solidFill>
              </a:rPr>
            </a:br>
            <a:r>
              <a:rPr lang="ro-RO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2022 - 2023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7886B08-B99A-4C8B-BF51-4351EA2D4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461155"/>
            <a:ext cx="11201399" cy="4330045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</a:rPr>
              <a:t>LICEU – 5 CLASE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</a:rPr>
              <a:t>Tehnician electrician electronist auto – 2 clase;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</a:rPr>
              <a:t>Tehnician instalații bord ( avion ) – 1 clasă;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</a:rPr>
              <a:t>Tehnician prelucrări pe mașini cu comandă numerică – 1 clasă;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</a:rPr>
              <a:t>Tehnician în automatizări – 1 clasă; </a:t>
            </a:r>
          </a:p>
        </p:txBody>
      </p:sp>
    </p:spTree>
    <p:extLst>
      <p:ext uri="{BB962C8B-B14F-4D97-AF65-F5344CB8AC3E}">
        <p14:creationId xmlns:p14="http://schemas.microsoft.com/office/powerpoint/2010/main" val="1077873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065" y="348792"/>
            <a:ext cx="9548859" cy="1395167"/>
          </a:xfrm>
        </p:spPr>
        <p:txBody>
          <a:bodyPr>
            <a:normAutofit/>
          </a:bodyPr>
          <a:lstStyle/>
          <a:p>
            <a:pPr algn="ctr"/>
            <a:r>
              <a:rPr lang="ro-RO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PLANUL DE ȘCOLARIZARE </a:t>
            </a:r>
            <a:br>
              <a:rPr lang="ro-RO" sz="2400" b="1" dirty="0">
                <a:solidFill>
                  <a:srgbClr val="FFFF00"/>
                </a:solidFill>
              </a:rPr>
            </a:br>
            <a:r>
              <a:rPr lang="ro-RO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2020 - 2021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7886B08-B99A-4C8B-BF51-4351EA2D4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461155"/>
            <a:ext cx="11201399" cy="433004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</a:rPr>
              <a:t>ȘCOALĂ PROFESIONALĂ – 3 CLASE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</a:rPr>
              <a:t>Mecanic auto – 2 clase;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</a:rPr>
              <a:t>Electromecanic instalații și aparatură bord aeronave – 0,5 clase – DUAL;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</a:rPr>
              <a:t>Operator la mașini cu comandă numerică– 0,5 clase - DUAL; </a:t>
            </a:r>
          </a:p>
        </p:txBody>
      </p:sp>
    </p:spTree>
    <p:extLst>
      <p:ext uri="{BB962C8B-B14F-4D97-AF65-F5344CB8AC3E}">
        <p14:creationId xmlns:p14="http://schemas.microsoft.com/office/powerpoint/2010/main" val="1751887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470" y="123536"/>
            <a:ext cx="9558712" cy="1320800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NUMĂR DE ELEVI /</a:t>
            </a:r>
            <a:b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FORME DE ÎNVĂȚĂMÂNT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745F78-FE3A-4023-BF51-6558FE746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39" y="2142067"/>
            <a:ext cx="11238271" cy="3649133"/>
          </a:xfrm>
        </p:spPr>
        <p:txBody>
          <a:bodyPr>
            <a:normAutofit/>
          </a:bodyPr>
          <a:lstStyle/>
          <a:p>
            <a:r>
              <a:rPr lang="ro-RO" sz="4600" b="1" dirty="0">
                <a:solidFill>
                  <a:srgbClr val="FFFF00"/>
                </a:solidFill>
                <a:latin typeface="Arial Black" panose="020B0A04020102020204" pitchFamily="34" charset="0"/>
              </a:rPr>
              <a:t>LICEU – 362 </a:t>
            </a:r>
          </a:p>
          <a:p>
            <a:r>
              <a:rPr lang="ro-RO" sz="4600" b="1" dirty="0">
                <a:solidFill>
                  <a:srgbClr val="FFFF00"/>
                </a:solidFill>
                <a:latin typeface="Arial Black" panose="020B0A04020102020204" pitchFamily="34" charset="0"/>
              </a:rPr>
              <a:t>ȘCOALĂ PROFESIONALĂ – 227</a:t>
            </a:r>
          </a:p>
          <a:p>
            <a:r>
              <a:rPr lang="ro-RO" sz="4600" b="1" dirty="0">
                <a:solidFill>
                  <a:srgbClr val="FFFF00"/>
                </a:solidFill>
                <a:latin typeface="Arial Black" panose="020B0A04020102020204" pitchFamily="34" charset="0"/>
              </a:rPr>
              <a:t>ȘCOALĂ POSTLICEALĂ - 29</a:t>
            </a:r>
          </a:p>
        </p:txBody>
      </p:sp>
    </p:spTree>
    <p:extLst>
      <p:ext uri="{BB962C8B-B14F-4D97-AF65-F5344CB8AC3E}">
        <p14:creationId xmlns:p14="http://schemas.microsoft.com/office/powerpoint/2010/main" val="4284085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470" y="123536"/>
            <a:ext cx="9558712" cy="1320800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NUMĂR DE ELEVI /</a:t>
            </a:r>
            <a:b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FORME DE ÎNVĂȚĂMÂNT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09676FC-4F8C-4D57-8C98-1190DD0A3538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648766"/>
              </p:ext>
            </p:extLst>
          </p:nvPr>
        </p:nvGraphicFramePr>
        <p:xfrm>
          <a:off x="1411470" y="1368922"/>
          <a:ext cx="10272597" cy="52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09676FC-4F8C-4D57-8C98-1190DD0A35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019430"/>
              </p:ext>
            </p:extLst>
          </p:nvPr>
        </p:nvGraphicFramePr>
        <p:xfrm>
          <a:off x="1995948" y="1536569"/>
          <a:ext cx="8347587" cy="5043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917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470" y="123536"/>
            <a:ext cx="9558712" cy="1320800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BACALAUREAT 2022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745F78-FE3A-4023-BF51-6558FE746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2320" y="1148080"/>
            <a:ext cx="8442960" cy="5364479"/>
          </a:xfrm>
        </p:spPr>
        <p:txBody>
          <a:bodyPr>
            <a:normAutofit/>
          </a:bodyPr>
          <a:lstStyle/>
          <a:p>
            <a:pPr algn="ctr"/>
            <a:r>
              <a:rPr lang="ro-RO" sz="3200" cap="all" dirty="0">
                <a:ln w="3175" cmpd="sng">
                  <a:noFill/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Times New Roman" panose="02020603050405020304" pitchFamily="18" charset="0"/>
              </a:rPr>
              <a:t>SERIA CURENTĂ Sesiunea iunie-iulie 2022 </a:t>
            </a:r>
          </a:p>
          <a:p>
            <a:pPr marL="0" indent="0" algn="ctr">
              <a:buNone/>
            </a:pPr>
            <a:r>
              <a:rPr lang="ro-RO" sz="3200" cap="all" dirty="0">
                <a:ln w="3175" cmpd="sng">
                  <a:noFill/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Times New Roman" panose="02020603050405020304" pitchFamily="18" charset="0"/>
              </a:rPr>
              <a:t>69,84 %; </a:t>
            </a:r>
            <a:br>
              <a:rPr lang="ro-RO" sz="3200" cap="all" dirty="0">
                <a:ln w="3175" cmpd="sng">
                  <a:noFill/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Times New Roman" panose="02020603050405020304" pitchFamily="18" charset="0"/>
              </a:rPr>
            </a:br>
            <a:r>
              <a:rPr lang="ro-RO" sz="3200" cap="all" dirty="0">
                <a:ln w="3175" cmpd="sng">
                  <a:noFill/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o-RO" sz="3200" cap="all" dirty="0">
                <a:ln w="3175" cmpd="sng">
                  <a:noFill/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Times New Roman" panose="02020603050405020304" pitchFamily="18" charset="0"/>
              </a:rPr>
              <a:t>Procent cumulat în cele două sesiuni - seria curentă </a:t>
            </a:r>
          </a:p>
          <a:p>
            <a:pPr marL="0" indent="0" algn="ctr">
              <a:buNone/>
            </a:pPr>
            <a:r>
              <a:rPr lang="ro-RO" sz="3200" cap="all" dirty="0">
                <a:ln w="3175" cmpd="sng">
                  <a:noFill/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Times New Roman" panose="02020603050405020304" pitchFamily="18" charset="0"/>
              </a:rPr>
              <a:t>66,66 %;  </a:t>
            </a:r>
            <a:endParaRPr lang="ro-RO" sz="32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18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62" y="238992"/>
            <a:ext cx="8596668" cy="665018"/>
          </a:xfrm>
        </p:spPr>
        <p:txBody>
          <a:bodyPr>
            <a:no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ACTIVITATEA DIN CĂMIN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1040" y="1163780"/>
            <a:ext cx="1097280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ELEVI  CAZA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Ț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I  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Î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N  C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Ă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MIN  LA  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5 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SEPT. 20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22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1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50 de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elevi;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125 de elevi de la Colegiul Tehnic „Mihail Sturdza”;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25 elevi de la alte licee ( fete ); </a:t>
            </a:r>
          </a:p>
          <a:p>
            <a:pPr>
              <a:buNone/>
            </a:pPr>
            <a:endParaRPr lang="en-US" sz="2400" b="1" i="1" dirty="0">
              <a:solidFill>
                <a:srgbClr val="FFFF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       </a:t>
            </a:r>
          </a:p>
          <a:p>
            <a:pPr>
              <a:buNone/>
            </a:pPr>
            <a:endParaRPr lang="ro-RO" b="1" dirty="0">
              <a:solidFill>
                <a:srgbClr val="FFFF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Implicarea elevilor în stabilirea meniului; </a:t>
            </a:r>
          </a:p>
          <a:p>
            <a:pPr>
              <a:buNone/>
            </a:pP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Vizualizarea meniului pe plasma din cămin; </a:t>
            </a:r>
            <a:endParaRPr lang="en-US" sz="2400" b="1" dirty="0">
              <a:solidFill>
                <a:srgbClr val="FFFF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None/>
            </a:pPr>
            <a:endParaRPr lang="en-US" b="1" dirty="0">
              <a:solidFill>
                <a:srgbClr val="FFFF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27515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747" y="243608"/>
            <a:ext cx="7977217" cy="1094997"/>
          </a:xfrm>
        </p:spPr>
        <p:txBody>
          <a:bodyPr>
            <a:no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ACTIVITATEA ȘCOLII DE ȘOFERI</a:t>
            </a:r>
            <a:endParaRPr lang="ro-RO" sz="4000" dirty="0">
              <a:solidFill>
                <a:srgbClr val="FFFF00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B87A20F-E82D-4338-AC43-DC7CE4D6A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1120119" cy="3649133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5 serii de elevi  - 98 de elevi înscriși; </a:t>
            </a:r>
          </a:p>
          <a:p>
            <a:pPr algn="ctr"/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PERMISE – 51 %</a:t>
            </a:r>
          </a:p>
          <a:p>
            <a:pPr marL="0" indent="0">
              <a:buNone/>
            </a:pPr>
            <a:endParaRPr lang="ro-RO" sz="40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78182" y="1060147"/>
            <a:ext cx="7065818" cy="325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o-R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617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747" y="243608"/>
            <a:ext cx="7977217" cy="1094997"/>
          </a:xfrm>
        </p:spPr>
        <p:txBody>
          <a:bodyPr>
            <a:no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ACTIVITATEA ȘCOLII DE ȘOFERI</a:t>
            </a:r>
            <a:endParaRPr lang="ro-RO" sz="4000" dirty="0">
              <a:solidFill>
                <a:srgbClr val="FFFF00"/>
              </a:solidFill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585631F-7817-4F69-8E58-77C50F865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173" y="1060147"/>
            <a:ext cx="2737246" cy="3649662"/>
          </a:xfrm>
        </p:spPr>
      </p:pic>
      <p:sp>
        <p:nvSpPr>
          <p:cNvPr id="8" name="Rectangle 7"/>
          <p:cNvSpPr/>
          <p:nvPr/>
        </p:nvSpPr>
        <p:spPr>
          <a:xfrm>
            <a:off x="2078182" y="1060147"/>
            <a:ext cx="7065818" cy="325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o-R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21FA8A-A1F4-4DF7-93B2-6B2E1A7FC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8182" y="1859280"/>
            <a:ext cx="3672000" cy="4896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4F97FD-CA06-467B-AB88-1C81C618A2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602" y="1338605"/>
            <a:ext cx="2567280" cy="342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F8A6B77-B38B-4B20-A89F-32BC2CEB3A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9056" y="2744338"/>
            <a:ext cx="2862000" cy="3816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4D1F0F8-8C4C-42CE-A758-BF5C883A7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8060" y="149280"/>
            <a:ext cx="2565000" cy="3420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A57B446-0E1A-4B85-B1FD-CA281FB15E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9060" y="3260880"/>
            <a:ext cx="2403000" cy="32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85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747" y="243608"/>
            <a:ext cx="7977217" cy="1094997"/>
          </a:xfrm>
        </p:spPr>
        <p:txBody>
          <a:bodyPr>
            <a:no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ACTIVITATEA ȘCOLII DE ȘOFERI</a:t>
            </a:r>
            <a:endParaRPr lang="ro-RO" sz="4000" dirty="0">
              <a:solidFill>
                <a:srgbClr val="FFFF0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5DEB3A6-3B03-454D-A1A6-79F674F74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-68903" y="2223515"/>
            <a:ext cx="4937125" cy="3702843"/>
          </a:xfrm>
        </p:spPr>
      </p:pic>
      <p:sp>
        <p:nvSpPr>
          <p:cNvPr id="8" name="Rectangle 7"/>
          <p:cNvSpPr/>
          <p:nvPr/>
        </p:nvSpPr>
        <p:spPr>
          <a:xfrm>
            <a:off x="2078182" y="1060147"/>
            <a:ext cx="7065818" cy="325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o-R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F1528E-68BD-47DA-B13F-9950A3140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929160" y="2590609"/>
            <a:ext cx="4416000" cy="3312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29AC9A-474D-458F-BBBE-BD78C83716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5005" y="251462"/>
            <a:ext cx="1821629" cy="30403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B4BE581-6F70-4CA3-A5ED-FEB9092FD9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6912" y="407223"/>
            <a:ext cx="2145469" cy="38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0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589280" y="773723"/>
            <a:ext cx="11348719" cy="5647397"/>
          </a:xfrm>
        </p:spPr>
        <p:txBody>
          <a:bodyPr>
            <a:normAutofit/>
          </a:bodyPr>
          <a:lstStyle/>
          <a:p>
            <a:pPr algn="ctr"/>
            <a:r>
              <a:rPr lang="ro-RO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. Proiect ERASMUS + </a:t>
            </a:r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„TOUR- MY CITY”</a:t>
            </a:r>
            <a:r>
              <a:rPr lang="ro-RO" sz="20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 - </a:t>
            </a:r>
            <a:r>
              <a:rPr lang="ro-RO" sz="2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mobilităţi</a:t>
            </a: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elevi/profesori - în derulare - Prof. Boboc Anamaria</a:t>
            </a:r>
            <a:b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b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2.</a:t>
            </a:r>
            <a:r>
              <a:rPr lang="en-US" sz="20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PROIECTUL ERASMUS </a:t>
            </a:r>
            <a:r>
              <a:rPr lang="en-US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+</a:t>
            </a:r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„</a:t>
            </a:r>
            <a:r>
              <a:rPr lang="en-US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New approaches opposite old stereotypes”, </a:t>
            </a:r>
            <a:r>
              <a:rPr lang="en-US" sz="2000" i="1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Număr</a:t>
            </a:r>
            <a:r>
              <a:rPr lang="en-US" sz="2000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de referință: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2020-1-PL01-KA229-081684_2 </a:t>
            </a: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mobilităţi profesori/elevi - î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n 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derulare</a:t>
            </a: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- Prof. Ivănescu Mihaela</a:t>
            </a:r>
            <a:b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b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3.</a:t>
            </a:r>
            <a:r>
              <a:rPr lang="ro-RO" sz="20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Proiectul ERASMUS+ </a:t>
            </a:r>
            <a:r>
              <a:rPr lang="en-US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”</a:t>
            </a:r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„</a:t>
            </a:r>
            <a:r>
              <a:rPr lang="en-US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From school to life - my knowledge helps me in my daily life”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, </a:t>
            </a:r>
            <a:r>
              <a:rPr lang="en-US" sz="2000" i="1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Număr</a:t>
            </a:r>
            <a:r>
              <a:rPr lang="en-US" sz="2000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de referință: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2020-1-EE01-KA229-077885_2”</a:t>
            </a: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este în derulare - Prof. Ivănescu Mihaela</a:t>
            </a:r>
            <a:b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b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b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4.</a:t>
            </a:r>
            <a:r>
              <a:rPr lang="en-US" sz="20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Proiect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local din 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fonduri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europene</a:t>
            </a:r>
            <a:r>
              <a:rPr lang="en-US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“</a:t>
            </a:r>
            <a:r>
              <a:rPr lang="en-US" sz="2000" b="1" i="1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Reabilitare</a:t>
            </a:r>
            <a:r>
              <a:rPr lang="en-US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faţadă</a:t>
            </a:r>
            <a:r>
              <a:rPr lang="en-US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i="1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şcoală</a:t>
            </a:r>
            <a:r>
              <a:rPr lang="en-US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”</a:t>
            </a:r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-</a:t>
            </a:r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interior/exterior</a:t>
            </a:r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- PM </a:t>
            </a:r>
            <a:r>
              <a:rPr lang="ro-RO" sz="2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Iaşi</a:t>
            </a: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, </a:t>
            </a:r>
            <a:r>
              <a:rPr lang="ro-RO" sz="2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Fundaţia</a:t>
            </a:r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20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Berth</a:t>
            </a:r>
            <a:endParaRPr lang="en-US" sz="2000" dirty="0">
              <a:solidFill>
                <a:srgbClr val="FFFF00"/>
              </a:solidFill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5726" y="83128"/>
            <a:ext cx="9501600" cy="820882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RAPORT FINANCIAR CONTABIL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085" y="904009"/>
            <a:ext cx="11557261" cy="5850082"/>
          </a:xfrm>
        </p:spPr>
        <p:txBody>
          <a:bodyPr>
            <a:normAutofit fontScale="47500" lnSpcReduction="20000"/>
          </a:bodyPr>
          <a:lstStyle/>
          <a:p>
            <a:r>
              <a:rPr lang="ro-RO" sz="22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EXECUȚIA BUGETARĂ </a:t>
            </a:r>
          </a:p>
          <a:p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BUGETUL DE STAT</a:t>
            </a:r>
          </a:p>
          <a:p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 </a:t>
            </a:r>
            <a:r>
              <a:rPr lang="ro-RO" sz="20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CHELTUIELI DE PERSONAL  - </a:t>
            </a:r>
            <a:r>
              <a:rPr lang="ro-RO" sz="32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5180257 LEI</a:t>
            </a:r>
          </a:p>
          <a:p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 BURSE- </a:t>
            </a:r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527182 LEI</a:t>
            </a:r>
          </a:p>
          <a:p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-FOND HANDICAP 71.443 LEI</a:t>
            </a:r>
          </a:p>
          <a:p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-NAVETA 80.504 LEI</a:t>
            </a:r>
          </a:p>
          <a:p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BUGETUL LOCAL</a:t>
            </a:r>
          </a:p>
          <a:p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-CHELTUIELI MATERIALE – </a:t>
            </a: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677.389 </a:t>
            </a:r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LEI</a:t>
            </a:r>
          </a:p>
          <a:p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-BURSE –</a:t>
            </a:r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28.709 LEI</a:t>
            </a:r>
          </a:p>
          <a:p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-AJUTOARE SOCIALE ELEVI CES 3.715 LEI</a:t>
            </a:r>
          </a:p>
          <a:p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-REPARATII CAPITALE TAMPLARIE ATELIER 54.000 LEI</a:t>
            </a:r>
          </a:p>
          <a:p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-REPARATII CAPITALE HIDROIZOLATIE ATELIER 98.548 LEI</a:t>
            </a:r>
          </a:p>
          <a:p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-REPARATII CAPITALE INSTALATIE ELECTRICA PARTER SCOALA 100.000 LEI</a:t>
            </a:r>
          </a:p>
          <a:p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-DOTARI SISTEM SUPRAVEGHERE VIDEO 15.000 LEI</a:t>
            </a:r>
          </a:p>
          <a:p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-DOTARI AUTOTURISME SCOALA DE SOFERI 143.000 LEI</a:t>
            </a:r>
          </a:p>
          <a:p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VENITURI PROPRII</a:t>
            </a:r>
          </a:p>
          <a:p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 -CONTRIBUȚII CĂMIN – CANTINĂ- </a:t>
            </a: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460514 LEI</a:t>
            </a:r>
          </a:p>
          <a:p>
            <a:r>
              <a:rPr lang="ro-RO" sz="280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-INCASARI SCOALA DE SOFERI  65.510 LEI</a:t>
            </a:r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r>
              <a:rPr lang="ro-RO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În anul </a:t>
            </a:r>
            <a:r>
              <a:rPr lang="ro-RO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ro-RO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 fost </a:t>
            </a:r>
            <a:r>
              <a:rPr lang="ro-RO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r>
              <a:rPr lang="ro-RO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elevi care au fost cazați în cămin și au servit masa la cantină</a:t>
            </a:r>
          </a:p>
        </p:txBody>
      </p:sp>
    </p:spTree>
    <p:extLst>
      <p:ext uri="{BB962C8B-B14F-4D97-AF65-F5344CB8AC3E}">
        <p14:creationId xmlns:p14="http://schemas.microsoft.com/office/powerpoint/2010/main" val="2342093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5F6F4-3C69-4A50-A062-4FE788A77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+mn-lt"/>
              </a:rPr>
              <a:t>AȘA LA FAȚA LOCULUI...NIȘTE IMAGINI, CUVINTE CARE SPUN MULTE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8FAB7-5CE4-4AB5-96B2-300F2F842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4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CORP ȘCOALĂ</a:t>
            </a:r>
          </a:p>
          <a:p>
            <a:pPr algn="ctr"/>
            <a:r>
              <a:rPr lang="ro-RO" sz="4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CANTINA</a:t>
            </a:r>
          </a:p>
          <a:p>
            <a:pPr algn="ctr"/>
            <a:r>
              <a:rPr lang="ro-RO" sz="4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CĂMINUL</a:t>
            </a:r>
          </a:p>
          <a:p>
            <a:endParaRPr lang="ro-RO" sz="4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422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5726" y="83128"/>
            <a:ext cx="9501600" cy="820882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Dotare cantină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ED6401-BF18-4A89-9303-C6F88AF37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16813" y="1328160"/>
            <a:ext cx="4085034" cy="544671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D6CD0D-69E3-42EF-88B7-CFA3A6C8D9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4090" y="83128"/>
            <a:ext cx="3456000" cy="4608000"/>
          </a:xfrm>
          <a:prstGeom prst="rect">
            <a:avLst/>
          </a:prstGeom>
        </p:spPr>
      </p:pic>
      <p:pic>
        <p:nvPicPr>
          <p:cNvPr id="8" name="WhatsApp Video 2022-09-20 at 14.04.27">
            <a:hlinkClick r:id="" action="ppaction://media"/>
            <a:extLst>
              <a:ext uri="{FF2B5EF4-FFF2-40B4-BE49-F238E27FC236}">
                <a16:creationId xmlns:a16="http://schemas.microsoft.com/office/drawing/2014/main" id="{E371DA01-B529-4726-8788-C3C7362C86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22265" y="1602105"/>
            <a:ext cx="22352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8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6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066" y="187037"/>
            <a:ext cx="8987751" cy="592282"/>
          </a:xfrm>
        </p:spPr>
        <p:txBody>
          <a:bodyPr>
            <a:normAutofit/>
          </a:bodyPr>
          <a:lstStyle/>
          <a:p>
            <a:pPr algn="ctr"/>
            <a:r>
              <a:rPr lang="ro-RO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o-RO" sz="28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LUCRĂRI EXECUTATE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235670" y="672049"/>
            <a:ext cx="11041930" cy="5579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1143000" algn="ctr">
              <a:lnSpc>
                <a:spcPct val="150000"/>
              </a:lnSpc>
              <a:spcAft>
                <a:spcPts val="0"/>
              </a:spcAft>
              <a:tabLst>
                <a:tab pos="441325" algn="l"/>
              </a:tabLst>
            </a:pPr>
            <a:r>
              <a:rPr lang="ro-RO" sz="3200" i="1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Lucrări de reparație – INVESTIȚII FINANȚATE DE PRIMĂRIA IAȘI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  <a:tabLst>
                <a:tab pos="441325" algn="l"/>
              </a:tabLst>
            </a:pP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Finalizarea lucrărilor de refacere a instalației electrice – Corp școală - Parter – </a:t>
            </a:r>
            <a:r>
              <a:rPr lang="ro-RO" sz="2200" dirty="0">
                <a:solidFill>
                  <a:srgbClr val="FF00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100.000 RON</a:t>
            </a: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;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  <a:tabLst>
                <a:tab pos="441325" algn="l"/>
              </a:tabLst>
            </a:pP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Finalizarea lucrărilor de instalare a sistemului de supraveghere audio-video – </a:t>
            </a:r>
            <a:r>
              <a:rPr lang="ro-RO" sz="2200" dirty="0">
                <a:solidFill>
                  <a:srgbClr val="FF00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150.000 RON</a:t>
            </a: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;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  <a:tabLst>
                <a:tab pos="441325" algn="l"/>
              </a:tabLst>
            </a:pP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Achiziționarea a 2 autoturisme Dacia Logan Confort, care au fost înmatriculate – IS 22 STZ; IS 23 STZ – </a:t>
            </a:r>
            <a:r>
              <a:rPr lang="ro-RO" sz="2200" dirty="0">
                <a:solidFill>
                  <a:srgbClr val="FF00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143000 RON; </a:t>
            </a:r>
            <a:endParaRPr lang="ro-RO" sz="2200" dirty="0">
              <a:solidFill>
                <a:srgbClr val="FFFF0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  <a:tabLst>
                <a:tab pos="441325" algn="l"/>
              </a:tabLst>
            </a:pPr>
            <a:endParaRPr lang="ro-RO" sz="2200" dirty="0">
              <a:solidFill>
                <a:srgbClr val="FFFF0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  <a:tabLst>
                <a:tab pos="441325" algn="l"/>
              </a:tabLst>
            </a:pPr>
            <a:endParaRPr lang="ro-RO" sz="2200" dirty="0">
              <a:solidFill>
                <a:srgbClr val="FFFF0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916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066" y="187037"/>
            <a:ext cx="8987751" cy="592282"/>
          </a:xfrm>
        </p:spPr>
        <p:txBody>
          <a:bodyPr>
            <a:normAutofit/>
          </a:bodyPr>
          <a:lstStyle/>
          <a:p>
            <a:pPr algn="ctr"/>
            <a:r>
              <a:rPr lang="ro-RO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o-RO" sz="28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LUCRĂRI EXECUTATE/SPONSORIZĂRI</a:t>
            </a:r>
          </a:p>
        </p:txBody>
      </p:sp>
      <p:sp>
        <p:nvSpPr>
          <p:cNvPr id="8" name="Rectangle 7"/>
          <p:cNvSpPr/>
          <p:nvPr/>
        </p:nvSpPr>
        <p:spPr>
          <a:xfrm>
            <a:off x="235670" y="672049"/>
            <a:ext cx="11858920" cy="5823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1143000" algn="just">
              <a:lnSpc>
                <a:spcPct val="150000"/>
              </a:lnSpc>
              <a:spcAft>
                <a:spcPts val="0"/>
              </a:spcAft>
              <a:tabLst>
                <a:tab pos="441325" algn="l"/>
              </a:tabLst>
            </a:pPr>
            <a:r>
              <a:rPr lang="ro-RO" sz="3600" i="1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Sponsorizări</a:t>
            </a:r>
          </a:p>
          <a:p>
            <a:pPr marL="457200" indent="-1143000" algn="just">
              <a:lnSpc>
                <a:spcPct val="150000"/>
              </a:lnSpc>
              <a:spcAft>
                <a:spcPts val="0"/>
              </a:spcAft>
              <a:tabLst>
                <a:tab pos="441325" algn="l"/>
              </a:tabLst>
            </a:pPr>
            <a:endParaRPr lang="ro-RO" sz="3600" i="1" dirty="0">
              <a:solidFill>
                <a:srgbClr val="FFFF0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457200" indent="-1143000" algn="just">
              <a:lnSpc>
                <a:spcPct val="150000"/>
              </a:lnSpc>
              <a:spcAft>
                <a:spcPts val="0"/>
              </a:spcAft>
              <a:tabLst>
                <a:tab pos="441325" algn="l"/>
              </a:tabLst>
            </a:pPr>
            <a:endParaRPr lang="ro-RO" sz="3600" i="1" dirty="0">
              <a:solidFill>
                <a:srgbClr val="FFFF0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  <a:tabLst>
                <a:tab pos="441325" algn="l"/>
              </a:tabLst>
            </a:pP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Dotarea cantinei școlii – tacâmuri ( 100 de furculițe; 100 de linguri ); tăvi ( 100 de bucăți ); cuptor electric; mixer planetar pentru aluaturi; grătar electric; solnițe pentru copii;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19946F-9282-4C22-B70B-C995FEFCD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040" y="779319"/>
            <a:ext cx="4608000" cy="25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46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329179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  LUCRĂRI EXECUTATE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CĂMIN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Dezinsecție totală;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Repararea și vopsirea tuturor dulapurilor;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Repararea paturilor;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Instalarea unor cuiere în dulapuri pentru haine; </a:t>
            </a:r>
          </a:p>
          <a:p>
            <a:pPr marL="0" indent="0" algn="just">
              <a:buNone/>
            </a:pPr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Planuri de viitor – refacerea sălilor de meditație de la etajul al III-lea și I, cu ajutorul elevilor și al angajaților școlii; </a:t>
            </a:r>
          </a:p>
          <a:p>
            <a:pPr marL="0" indent="0" algn="just">
              <a:buNone/>
            </a:pPr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751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329179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LUCRĂRI EXECUTATE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/>
          </a:bodyPr>
          <a:lstStyle/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Revopsirea gardului dinspre podul Bucium;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Achiziționarea a 60 de scaune pentru sala 6, respectiv Amfiteatru; </a:t>
            </a:r>
          </a:p>
        </p:txBody>
      </p:sp>
    </p:spTree>
    <p:extLst>
      <p:ext uri="{BB962C8B-B14F-4D97-AF65-F5344CB8AC3E}">
        <p14:creationId xmlns:p14="http://schemas.microsoft.com/office/powerpoint/2010/main" val="1342957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3"/>
            <a:ext cx="10131425" cy="940146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CONTRACTE SEMNATE – AGENȚI ECONOMICI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815319" cy="5109327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BORGWARNER ROMÂNIA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AEROSTAR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MITTAL ARCELOR TUBULAR PRODUCTS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S. C. GRENZEBACH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BMT AEROSPACE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I. G. WATTEEUW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S.C. CHAMBON SRL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AVINCI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ANTIBIOTICE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CASA AUTO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S. C. BRAS</a:t>
            </a:r>
          </a:p>
        </p:txBody>
      </p:sp>
    </p:spTree>
    <p:extLst>
      <p:ext uri="{BB962C8B-B14F-4D97-AF65-F5344CB8AC3E}">
        <p14:creationId xmlns:p14="http://schemas.microsoft.com/office/powerpoint/2010/main" val="1895175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844713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CONTRACTE „visate încă”– AGENȚI ECONOMICI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/>
          </a:bodyPr>
          <a:lstStyle/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OMCO ROMÂNIA;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ELECTRA;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DUAL – GRENZEBACH; </a:t>
            </a:r>
          </a:p>
          <a:p>
            <a:pPr marL="0" indent="0" algn="just">
              <a:buNone/>
            </a:pP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0620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3"/>
            <a:ext cx="10131425" cy="1156456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ANALIZA SWOT – PUNCTE TARI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 fontScale="85000" lnSpcReduction="10000"/>
          </a:bodyPr>
          <a:lstStyle/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Spiritul de echipă care definește activitatea didactică, desfășurată într-o atmosferă destinsă;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Calitatea superioară a resursei umane, atât în ceea ce privește nivelul de pregătire, cât și din punctul de vedere al personalității și al caracterului;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Modernizarea actului de predare, prin valorificarea mijloacelor IT și a platformelor educaționale;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Premii importante obținute la olimpiade și concursuri;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Interesul elevilor pentru calificările propuse de școală, promovarea 100% la examenul de certificare a competențelor Nivel 3, Nivel 4, Nivel 5;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75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3"/>
            <a:ext cx="10131425" cy="1156456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ANALIZA SWOT – PUNCTE TARI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 fontScale="85000" lnSpcReduction="10000"/>
          </a:bodyPr>
          <a:lstStyle/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Baza materială a școlii – 13 săli de clasă spațioase, 10 laboratoare, 9 ateliere, sală de sport, 2 terenuri sintetice, Școală de șoferi, cămin, cantină, rețea de internet prin wireless în școală;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Calificările acreditate / autorizate –  căutate pe piața muncii de profil;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Parteneriatele cu importante firme de profil din județul Iași - 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BorgWarner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ArcelorMittal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Tubular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Products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IGWattew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S. C.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Chambon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S.R.L, Casa Auto, Aerostar;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Implicarea școlii, prin elevi și profesori, în derularea proiectelor europene;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Parteneriatele cu școli generale atât din mediul rural, cât și din mediul urban;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8910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3"/>
            <a:ext cx="10131425" cy="1156456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ANALIZA SWOT – PUNCTE TARI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016000"/>
            <a:ext cx="10131425" cy="5309385"/>
          </a:xfrm>
        </p:spPr>
        <p:txBody>
          <a:bodyPr>
            <a:normAutofit fontScale="77500" lnSpcReduction="20000"/>
          </a:bodyPr>
          <a:lstStyle/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Existenţa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unui nucleu de cadre di­dactice bine pregătite din punct de vedere profesional (specialitate şi metodică) şi a unei bune atmosfere de lucru.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Școala de șoferi;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Unitatea continuă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tradiţia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în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învă­ţământul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mecanic de peste 50 de ani fiind primul liceu cu un astfel de profil din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Modova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□"/>
              <a:tabLst>
                <a:tab pos="225425" algn="l"/>
              </a:tabLst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Centru zonal de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perfecţionare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maiştrilor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instructori.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□"/>
              <a:tabLst>
                <a:tab pos="231775" algn="l"/>
              </a:tabLst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Singura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şcoală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din zonă, profil me­canic dotată cu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spaţii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necesare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des­făşurării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unei game variate de acti­vităţi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şcolare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şcoală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ateliere, că­min, cantină, sală şi teren de sport, magazii,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spaţii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verzi, cu posibilita­tea formării unui puternic </a:t>
            </a:r>
            <a:r>
              <a:rPr lang="ro-RO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campus </a:t>
            </a:r>
            <a:r>
              <a:rPr lang="ro-RO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şcolar</a:t>
            </a:r>
            <a:r>
              <a:rPr lang="ro-RO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□"/>
              <a:tabLst>
                <a:tab pos="219710" algn="l"/>
              </a:tabLst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Implicarea Consiliului Elevilor în complexitatea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vieţii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şcolare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în ela­borare unor decizii şi a unor hotă­râri legate de activitate elevilor în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şcoală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103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3"/>
            <a:ext cx="10131425" cy="1156456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ANALIZA SWOT – PUNCTE TARI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 fontScale="77500" lnSpcReduction="20000"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□"/>
              <a:tabLst>
                <a:tab pos="219710" algn="l"/>
              </a:tabLst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Implicarea Consiliului Reprezenta­tiv al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Părinţilor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şi a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comunităţii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lo­cale în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viaţa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şcolii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preşedintele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comiteltului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părinţi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şcoală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cât şi reprezentantul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comunităţii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locale sunt membrii ai Consiliului de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Ad­ministraţie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şcolii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Asociația Părinților Școala și Familia „Mihail Sturdza” ).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□"/>
              <a:tabLst>
                <a:tab pos="222250" algn="l"/>
              </a:tabLst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Implicarea cadrelor didactice şi a elevilor în proiecte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internaţionale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mare anvergură cu efecte pozitive asupra calității actului didactic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□"/>
              <a:tabLst>
                <a:tab pos="219710" algn="l"/>
              </a:tabLst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parteneriat eficient cu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agenţii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economici.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□"/>
              <a:tabLst>
                <a:tab pos="222250" algn="l"/>
              </a:tabLst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Popularizarea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şcolii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nivelul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loca­lităţilor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rurale ale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judeţului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Iaşi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fapt pentru care în anul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şcolar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2020/­2021 s-a realizat în </a:t>
            </a:r>
            <a:r>
              <a:rPr lang="ro-RO" sz="2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proporţie</a:t>
            </a: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85,71% a  planului de școlarizare. Din păcate, an de an întâmpinăm dificultăți în acest sens.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□"/>
              <a:tabLst>
                <a:tab pos="222250" algn="l"/>
              </a:tabLst>
            </a:pPr>
            <a:r>
              <a:rPr lang="ro-RO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Valorificarea potențialului fiecărui profesor sau elev; Clubul de Robotică ADEPT; </a:t>
            </a:r>
            <a:endParaRPr lang="ro-RO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933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3"/>
            <a:ext cx="10131425" cy="1156456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ANALIZA SWOT – PUNCTE SLABE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 fontScale="85000" lnSpcReduction="20000"/>
          </a:bodyPr>
          <a:lstStyle/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Temerea unor profesori pentru predarea față în față, în context pandemic; </a:t>
            </a:r>
            <a:endParaRPr lang="ro-RO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Număr mic de absolvenți care se înscriu  și susțin examenul de bacalaureat, prin raportare la numărul total de absolvenți; </a:t>
            </a:r>
            <a:endParaRPr lang="ro-RO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Inserția modestă pe piața muncii, mai ales pentru clasele de învățământ dual; </a:t>
            </a:r>
            <a:endParaRPr lang="ro-RO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Dotarea insuficientă a atelierelor școlii; </a:t>
            </a:r>
            <a:endParaRPr lang="ro-RO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Insuficiența resurselor materiale, în vederea susținerii unui învățământ tehnic de calitate, pe toate palierele; </a:t>
            </a:r>
            <a:endParaRPr lang="ro-RO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8735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Implicarea deficitară a agenților economici în dotarea atelierelor școlii și în organizarea activității didactice în școală. </a:t>
            </a:r>
            <a:endParaRPr lang="ro-RO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o-RO" sz="2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Plecarea </a:t>
            </a:r>
            <a:r>
              <a:rPr lang="ro-RO" sz="28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părinţilor</a:t>
            </a:r>
            <a:r>
              <a:rPr lang="ro-RO" sz="2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la muncă în străină­tate are repercusiuni directe asupra comportamentului elevilor, reflectate în special în absenteismul </a:t>
            </a:r>
            <a:r>
              <a:rPr lang="ro-RO" sz="28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şcolar</a:t>
            </a:r>
            <a:endParaRPr lang="ro-RO" sz="2800" dirty="0">
              <a:solidFill>
                <a:schemeClr val="tx1">
                  <a:lumMod val="95000"/>
                </a:schemeClr>
              </a:solidFill>
              <a:latin typeface="Arial Black" panose="020B0A04020102020204" pitchFamily="34" charset="0"/>
            </a:endParaRP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327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3"/>
            <a:ext cx="10131425" cy="1156456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ANALIZA SWOT – OPORTUNITĂȚI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 fontScale="85000" lnSpcReduction="20000"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Posibilitatea de transformare a Colegiului într-un campus școlar, datorită infrastructurii generoase, oportunitate pentru școală, elevi, părinți și agenți economici; 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Capacitatea de a atrage un număr mare de elevi din mediu rural, pentru a le oferi pregătirea necesară, în vederea realizării în totalitate a planului de școlarizare; 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Reconfigurarea algoritmului de organizare a planului de școlarizare de către Inspectoratul Școlar, prin asigurarea unui număr mai mare de clase pe profil mecanic, ca urmare a dezvoltării segmentului industriei de profil; 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Posibilitatea atragerii fondurilor europene, în vederea dotării școlii; 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6535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3"/>
            <a:ext cx="10131425" cy="1156456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ANALIZA SWOT – OPORTUNITĂȚI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 fontScale="77500" lnSpcReduction="20000"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Implementarea proiectelor europene duce la o cultivare a unei viziuni moderne asupra învățământului; 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Creșterea atractivității calificărilor propuse de școala noastră, prin prisma dezvoltării industriei de profil;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Crearea campusului 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şcolar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;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Căminul și cantina școlii care pot oferi cazare copiilor din mediul rural; 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Autorizarea ARACIP pentru o serie de calificări/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specilizări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 noi cerute de 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piaţa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 actuală şi viitoare a 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pieţei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 muncii – tehnician / operator CNC, sudor, 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tehncian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 electrician electronist auto; 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Serie de 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agenţi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 economici şi-au manifestat interesul în a dezvolta parteneriatul cu 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şcoala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;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5108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3"/>
            <a:ext cx="10131425" cy="1156456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ANALIZA SWOT – OPORTUNITĂȚI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Cererea de cursuri adresate 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adulţilor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 a crescut în ultimii ani;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Politica de 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finanţare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 pe bază de pro­grame a Uniunii Europene trebuie aplicată;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Reforma 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învăţământului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 tehnic prin aplicarea 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finanţării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 normative, va conduce la o dezvoltare echilibrată şi durabilă;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Accesul </a:t>
            </a:r>
            <a:r>
              <a:rPr lang="ro-RO" sz="2800" dirty="0" err="1">
                <a:latin typeface="Times New Roman" panose="02020603050405020304" pitchFamily="18" charset="0"/>
                <a:ea typeface="Arial Unicode MS"/>
                <a:cs typeface="Arial Unicode MS"/>
              </a:rPr>
              <a:t>informaţional</a:t>
            </a: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 va permite atragerea de noi parteneri.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ro-RO" sz="2800" dirty="0">
                <a:latin typeface="Times New Roman" panose="02020603050405020304" pitchFamily="18" charset="0"/>
                <a:ea typeface="Arial Unicode MS"/>
                <a:cs typeface="Arial Unicode MS"/>
              </a:rPr>
              <a:t>Șansa de a implementa „A doua șansă”, prin care promovăm disponibilitatea școlii noastre la noi forme de realizare a educației; </a:t>
            </a:r>
            <a:endParaRPr lang="ro-RO" sz="2800" dirty="0">
              <a:latin typeface="Arial Unicode MS"/>
              <a:ea typeface="Arial Unicode MS"/>
              <a:cs typeface="Arial Unicode MS"/>
            </a:endParaRP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408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3"/>
            <a:ext cx="10131425" cy="1156456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ANALIZA SWOT – AMENINȚĂRI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</a:pP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Scăderea populației școlare, care duce la scăderea numărului de clase; </a:t>
            </a:r>
            <a:endParaRPr lang="ro-RO" sz="2800" dirty="0">
              <a:latin typeface="Arial Unicode MS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</a:pP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Dezinteresul manifestat de tineri şi </a:t>
            </a:r>
            <a:r>
              <a:rPr lang="ro-RO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părinţi</a:t>
            </a: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pentru </a:t>
            </a:r>
            <a:r>
              <a:rPr lang="ro-RO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învăţământul</a:t>
            </a: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tehnic, deși la finalizarea studiilor, elevii pot avea numeroase oportunități de angajare, spre deosebire de alte domenii, puternic afectate ( precum </a:t>
            </a:r>
            <a:r>
              <a:rPr lang="ro-RO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HoReCa</a:t>
            </a: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); </a:t>
            </a:r>
            <a:endParaRPr lang="ro-RO" sz="2800" dirty="0">
              <a:latin typeface="Arial Unicode MS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</a:pP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Nivelul </a:t>
            </a:r>
            <a:r>
              <a:rPr lang="ro-RO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educaţional</a:t>
            </a: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în orientarea profesională;</a:t>
            </a:r>
            <a:endParaRPr lang="ro-RO" sz="2800" dirty="0">
              <a:latin typeface="Arial Unicode MS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</a:pP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Diminuarea </a:t>
            </a:r>
            <a:r>
              <a:rPr lang="ro-RO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motivaţiei</a:t>
            </a: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tinerilor pentru </a:t>
            </a:r>
            <a:r>
              <a:rPr lang="ro-RO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învăţătură</a:t>
            </a: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în </a:t>
            </a:r>
            <a:r>
              <a:rPr lang="ro-RO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condiţiile</a:t>
            </a: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instruirii online; </a:t>
            </a:r>
            <a:endParaRPr lang="ro-RO" sz="2800" dirty="0">
              <a:latin typeface="Arial Unicode MS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</a:pPr>
            <a:r>
              <a:rPr lang="ro-RO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Mentinerea</a:t>
            </a: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unei rate îngrijorătoare de absenteism </a:t>
            </a:r>
            <a:r>
              <a:rPr lang="ro-RO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şcolar</a:t>
            </a:r>
            <a:r>
              <a:rPr lang="ro-RO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o-RO" sz="2800" dirty="0">
              <a:latin typeface="Arial Unicode MS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9006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C957BAB-A6DB-40AE-A0EE-D09655A1F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58059" y="2941035"/>
            <a:ext cx="2433108" cy="3649662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DCB8B8-B107-4626-9CAD-A542C8ACA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274" y="1337733"/>
            <a:ext cx="2025000" cy="270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2764C8-E4DB-42AF-BBB3-3DDE0F1659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6280" y="1412241"/>
            <a:ext cx="3809666" cy="244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821E08D-E424-4EAF-8E00-7777257F0B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6000" y="2941035"/>
            <a:ext cx="2916000" cy="388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15DA109-70F9-4683-B55A-87094F4FA1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4389" y="3429000"/>
            <a:ext cx="1441800" cy="3204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C47E0E1-3172-4E8C-BB4F-E8E3CF2176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6378" y="883920"/>
            <a:ext cx="3240000" cy="2160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7444431-10FB-466F-85CB-06363B2CF8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6935" y="4682697"/>
            <a:ext cx="286200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237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300CD02-E472-4BA1-BEF9-A08FF37157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-188912" y="1318379"/>
            <a:ext cx="3649662" cy="273724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02157A-9382-42BF-8B53-3EAA1A992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984880" y="2904400"/>
            <a:ext cx="5136000" cy="385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16DEA0-4AAE-4444-9844-E9DE66997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9543" y="4102403"/>
            <a:ext cx="3509318" cy="234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16D0C42-31A9-4E10-9EAE-BFD1D806A4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3301" y="1274572"/>
            <a:ext cx="3995223" cy="26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337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D7CF6E3-C4D2-4483-9961-D24DE1FF6E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2164" y="1412241"/>
            <a:ext cx="4866216" cy="364966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7465D8-340D-4E18-97C6-D0D08F572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3040" y="975360"/>
            <a:ext cx="4176000" cy="3132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3C085F-7252-4940-A986-D16677EF89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4320" y="3748081"/>
            <a:ext cx="3984000" cy="29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171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5ABFF6E-DD82-4B44-B08A-BFE15EC9F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96841" y="3090387"/>
            <a:ext cx="2600384" cy="3649662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70754C-A54F-40DD-BCD1-C3D67E6AF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010" y="955040"/>
            <a:ext cx="2808000" cy="3744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7785A2-B6F7-4666-98F2-9F3C690B2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4800" y="1137920"/>
            <a:ext cx="3744000" cy="280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59206D-B2AC-46CB-8BC6-36B136A63B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4089" y="106680"/>
            <a:ext cx="2137024" cy="3204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A3D2A9-8C79-44FE-9398-6CE137A29A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6219" y="3711892"/>
            <a:ext cx="431788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474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17B1583-61CF-481B-95F1-D2DC2F338A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28082" y="3035618"/>
            <a:ext cx="2434296" cy="3649662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D80720-EDCE-40BF-9CE2-757BA1B42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290" y="1117600"/>
            <a:ext cx="2322000" cy="3096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41099C-C18C-43FB-BE70-B54B22850D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5040" y="756920"/>
            <a:ext cx="4800000" cy="360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AFE9950-23B5-470C-B845-7C72CC9E03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0603" y="4561280"/>
            <a:ext cx="3184437" cy="2124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7DB11DF-E37C-4FCF-8934-6FBDD2783D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7778" y="1323222"/>
            <a:ext cx="2137024" cy="3204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7342671-8F4B-446F-BBA4-4DE8CCA324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3293" y="4103949"/>
            <a:ext cx="1776851" cy="26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568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B81C50-BD53-4852-A2BF-F23BDB5338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18404" y="2141538"/>
            <a:ext cx="4866216" cy="3649662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B7D88F-7343-4A3B-AE9A-6F2A693C9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" y="975360"/>
            <a:ext cx="4224000" cy="316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AAA5D5-02DC-405E-9AE1-4C7C16E430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0880" y="975360"/>
            <a:ext cx="432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540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0E1277C-2300-4A58-A431-09551FA2A0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846" y="1412241"/>
            <a:ext cx="5384661" cy="24840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9F2557-3D47-4223-8FC8-F7ACBF300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4805" y="2220400"/>
            <a:ext cx="2092230" cy="453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8C7786-FEE9-48B2-A0D9-167095A069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5180" y="1485000"/>
            <a:ext cx="4966974" cy="38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888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9BCF90-F296-49D9-8CCF-51FF277EA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42910" y="3106738"/>
            <a:ext cx="4862164" cy="3649662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9D23E0-291C-40FB-9957-8ACD369CC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406" y="756920"/>
            <a:ext cx="3325104" cy="334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E3B531-6262-41ED-8E44-283FEBE4D6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372" y="756920"/>
            <a:ext cx="4316406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355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D873D27-32C2-451E-AF88-3492C9C1F1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80564" y="1156018"/>
            <a:ext cx="4866216" cy="3649662"/>
          </a:xfrm>
        </p:spPr>
      </p:pic>
      <p:pic>
        <p:nvPicPr>
          <p:cNvPr id="8" name="WhatsApp Video 2022-06-17 at 13.24.31">
            <a:hlinkClick r:id="" action="ppaction://media"/>
            <a:extLst>
              <a:ext uri="{FF2B5EF4-FFF2-40B4-BE49-F238E27FC236}">
                <a16:creationId xmlns:a16="http://schemas.microsoft.com/office/drawing/2014/main" id="{EB6F3128-B856-4FB1-AB71-3FCDAA34AE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23945" y="4521200"/>
            <a:ext cx="4064000" cy="2235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F913E1-C267-4398-ADA3-9485B9131B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6293182" y="1758961"/>
            <a:ext cx="3600000" cy="270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7613CB-A106-488D-B9D4-9001ABB5DD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5247" y="2682240"/>
            <a:ext cx="2943000" cy="39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3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8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9" name="0">
            <a:hlinkClick r:id="" action="ppaction://media"/>
            <a:extLst>
              <a:ext uri="{FF2B5EF4-FFF2-40B4-BE49-F238E27FC236}">
                <a16:creationId xmlns:a16="http://schemas.microsoft.com/office/drawing/2014/main" id="{AE0DCF6B-EF96-4959-9F58-2A605ED4A14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93900" y="3749675"/>
            <a:ext cx="3886200" cy="2914650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FFC6E9-B926-43D9-B406-BA3F4968E5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040" y="1219200"/>
            <a:ext cx="4158000" cy="2772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E0547B-7EE6-42A0-B821-645321C05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6960" y="1003200"/>
            <a:ext cx="4482000" cy="298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581099-1DCF-4273-BB5E-1D80D75899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8199" y="3749000"/>
            <a:ext cx="4374000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12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4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379CFCE-2E1B-465B-AC3E-AC8212ADED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06518" y="2141538"/>
            <a:ext cx="3489989" cy="3649662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01ECEC-1A6D-4517-90FE-3A296696C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12241"/>
            <a:ext cx="5127483" cy="34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137DE9-51D6-4FC3-AEBB-8CBD3BA3BF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163226" y="1278920"/>
            <a:ext cx="4176000" cy="3132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3168E7-170F-41C6-AF22-7E3E54FB2B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762640" y="4446000"/>
            <a:ext cx="3216000" cy="24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72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4CD9B19D-7A2B-40D5-8DB4-3624FA5454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77570" y="2889009"/>
            <a:ext cx="2433108" cy="3649662"/>
          </a:xfr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1C3CCA4-4559-408D-88F7-16926DAC8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44" y="730640"/>
            <a:ext cx="2781000" cy="370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322A240-9B54-4600-BA75-0B07F7363B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7952" y="756920"/>
            <a:ext cx="2952000" cy="442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B4A110-EC11-4CC6-A8F2-0FE6718387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0315" y="4268640"/>
            <a:ext cx="3168000" cy="2376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E1E89B1-9960-476A-AA6A-18F55FA60D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1324" y="1412241"/>
            <a:ext cx="2133000" cy="2844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45CB772-AB8D-4390-A1B5-3F8E5F8BE7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0656" y="4438640"/>
            <a:ext cx="1647000" cy="21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059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0"/>
            <a:ext cx="10131425" cy="1310641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6333FC1B-0585-4423-9EDE-3AAE5B0B6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82889" y="2141538"/>
            <a:ext cx="2737246" cy="3649662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9F2B66-BCF8-41B6-903A-25735C132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1" y="1046480"/>
            <a:ext cx="3213000" cy="4284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A814FF-32F1-41AA-ACC1-82FC70E8F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258" y="928045"/>
            <a:ext cx="3132000" cy="41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136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1601"/>
            <a:ext cx="10131425" cy="985520"/>
          </a:xfrm>
        </p:spPr>
        <p:txBody>
          <a:bodyPr>
            <a:normAutofit/>
          </a:bodyPr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ÎMPREUNĂ VOM REUȘI!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00B847A-C32F-4A89-B859-820C35768C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212" y="1166178"/>
            <a:ext cx="7862778" cy="54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6678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1145</TotalTime>
  <Words>2026</Words>
  <Application>Microsoft Office PowerPoint</Application>
  <PresentationFormat>Widescreen</PresentationFormat>
  <Paragraphs>206</Paragraphs>
  <Slides>48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9" baseType="lpstr">
      <vt:lpstr>Algerian</vt:lpstr>
      <vt:lpstr>Arial</vt:lpstr>
      <vt:lpstr>Arial Black</vt:lpstr>
      <vt:lpstr>Arial Unicode MS</vt:lpstr>
      <vt:lpstr>Calibri</vt:lpstr>
      <vt:lpstr>Calibri Light</vt:lpstr>
      <vt:lpstr>Comic Sans MS</vt:lpstr>
      <vt:lpstr>Times New Roman</vt:lpstr>
      <vt:lpstr>Trebuchet MS</vt:lpstr>
      <vt:lpstr>Wingdings</vt:lpstr>
      <vt:lpstr>Celestial</vt:lpstr>
      <vt:lpstr>COLEGIUL TEHNIC „MIHAIL STURDZA”, IAȘI</vt:lpstr>
      <vt:lpstr>Ordinea de zi </vt:lpstr>
      <vt:lpstr>Ordinea de zi </vt:lpstr>
      <vt:lpstr>Ordinea de zi </vt:lpstr>
      <vt:lpstr>Ordinea de zi </vt:lpstr>
      <vt:lpstr>Ordinea de zi </vt:lpstr>
      <vt:lpstr>PLANUL DE ȘCOLARIZARE  2022 - 2023</vt:lpstr>
      <vt:lpstr>PLANUL DE ȘCOLARIZARE  2020 - 2021</vt:lpstr>
      <vt:lpstr>NUMĂR DE ELEVI / FORME DE ÎNVĂȚĂMÂNT</vt:lpstr>
      <vt:lpstr>NUMĂR DE ELEVI / FORME DE ÎNVĂȚĂMÂNT</vt:lpstr>
      <vt:lpstr>BACALAUREAT 2022</vt:lpstr>
      <vt:lpstr>ACTIVITATEA DIN CĂMIN</vt:lpstr>
      <vt:lpstr>ACTIVITATEA ȘCOLII DE ȘOFERI</vt:lpstr>
      <vt:lpstr>ACTIVITATEA ȘCOLII DE ȘOFERI</vt:lpstr>
      <vt:lpstr>ACTIVITATEA ȘCOLII DE ȘOFERI</vt:lpstr>
      <vt:lpstr>1. Proiect ERASMUS + „TOUR- MY CITY”  - mobilităţi elevi/profesori - în derulare - Prof. Boboc Anamaria  2. PROIECTUL ERASMUS + „New approaches opposite old stereotypes”, Număr de referință:2020-1-PL01-KA229-081684_2  mobilităţi profesori/elevi - în derulare - Prof. Ivănescu Mihaela  3. Proiectul ERASMUS+ ”„From school to life - my knowledge helps me in my daily life”, Număr de referință:2020-1-EE01-KA229-077885_2”este în derulare - Prof. Ivănescu Mihaela   4. Proiect local din fonduri europene “Reabilitare faţadă şcoală” - interior/exterior - PM Iaşi, Fundaţia Berth</vt:lpstr>
      <vt:lpstr>RAPORT FINANCIAR CONTABIL</vt:lpstr>
      <vt:lpstr>AȘA LA FAȚA LOCULUI...NIȘTE IMAGINI, CUVINTE CARE SPUN MULTE</vt:lpstr>
      <vt:lpstr>Dotare cantină</vt:lpstr>
      <vt:lpstr>         LUCRĂRI EXECUTATE</vt:lpstr>
      <vt:lpstr>         LUCRĂRI EXECUTATE/SPONSORIZĂRI</vt:lpstr>
      <vt:lpstr>  LUCRĂRI EXECUTATE</vt:lpstr>
      <vt:lpstr>LUCRĂRI EXECUTATE</vt:lpstr>
      <vt:lpstr>CONTRACTE SEMNATE – AGENȚI ECONOMICI</vt:lpstr>
      <vt:lpstr>CONTRACTE „visate încă”– AGENȚI ECONOMICI</vt:lpstr>
      <vt:lpstr>ANALIZA SWOT – PUNCTE TARI</vt:lpstr>
      <vt:lpstr>ANALIZA SWOT – PUNCTE TARI</vt:lpstr>
      <vt:lpstr>ANALIZA SWOT – PUNCTE TARI</vt:lpstr>
      <vt:lpstr>ANALIZA SWOT – PUNCTE TARI</vt:lpstr>
      <vt:lpstr>ANALIZA SWOT – PUNCTE SLABE</vt:lpstr>
      <vt:lpstr>ANALIZA SWOT – OPORTUNITĂȚI</vt:lpstr>
      <vt:lpstr>ANALIZA SWOT – OPORTUNITĂȚI</vt:lpstr>
      <vt:lpstr>ANALIZA SWOT – OPORTUNITĂȚI</vt:lpstr>
      <vt:lpstr>ANALIZA SWOT – AMENINȚĂRI</vt:lpstr>
      <vt:lpstr>Dincolo de toate...rămâne educația</vt:lpstr>
      <vt:lpstr>Dincolo de toate...rămâne educația</vt:lpstr>
      <vt:lpstr>Dincolo de toate...rămâne educația</vt:lpstr>
      <vt:lpstr>Dincolo de toate...rămâne educația</vt:lpstr>
      <vt:lpstr>Dincolo de toate...rămâne educația</vt:lpstr>
      <vt:lpstr>Dincolo de toate...rămâne educația</vt:lpstr>
      <vt:lpstr>Dincolo de toate...rămâne educația</vt:lpstr>
      <vt:lpstr>Dincolo de toate...rămâne educația</vt:lpstr>
      <vt:lpstr>Dincolo de toate...rămâne educația</vt:lpstr>
      <vt:lpstr>Dincolo de toate...rămâne educația</vt:lpstr>
      <vt:lpstr>Dincolo de toate...rămâne educația</vt:lpstr>
      <vt:lpstr>Dincolo de toate...rămâne educația</vt:lpstr>
      <vt:lpstr>Dincolo de toate...rămâne educația</vt:lpstr>
      <vt:lpstr>ÎMPREUNĂ VOM REUȘI!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</dc:creator>
  <cp:lastModifiedBy>Cristina Bida</cp:lastModifiedBy>
  <cp:revision>87</cp:revision>
  <dcterms:created xsi:type="dcterms:W3CDTF">2020-10-27T15:00:54Z</dcterms:created>
  <dcterms:modified xsi:type="dcterms:W3CDTF">2022-09-29T11:38:12Z</dcterms:modified>
</cp:coreProperties>
</file>